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90" r:id="rId4"/>
    <p:sldId id="279" r:id="rId5"/>
    <p:sldId id="313" r:id="rId6"/>
    <p:sldId id="287" r:id="rId7"/>
    <p:sldId id="264" r:id="rId8"/>
    <p:sldId id="291" r:id="rId9"/>
    <p:sldId id="294" r:id="rId10"/>
    <p:sldId id="282" r:id="rId11"/>
    <p:sldId id="298" r:id="rId12"/>
    <p:sldId id="299" r:id="rId13"/>
    <p:sldId id="310" r:id="rId14"/>
    <p:sldId id="29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62" y="3454642"/>
            <a:ext cx="3168873" cy="2388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76272"/>
            <a:ext cx="4466438" cy="2367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260648"/>
            <a:ext cx="523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– ЧАЙДИНСКАЯ ОСНОВНАЯ ШКОЛА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1" y="908720"/>
            <a:ext cx="804419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одительское собрание:</a:t>
            </a:r>
          </a:p>
          <a:p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6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родителей»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984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0188" y="83671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764704"/>
            <a:ext cx="72174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частой причиной попытки самоубийств среди подростков - семейные конфликты с родителями.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втором месте – угроза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потери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близкого человека (неразделённая любовь) 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третьем месте – несправедливое отношение, обвинение , ссора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Доведение до самоубийства через  социальные сети.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7036" y="1708"/>
            <a:ext cx="757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К РАЗМЫШЛЕНИЮ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БЩЕШКОЛЬНЫЕ РОД. СОБРАНИЯ\интернет карти\alles-wichtige-zum-kindergeld-2016-haben-wir-zusammengefasst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r="9911"/>
          <a:stretch/>
        </p:blipFill>
        <p:spPr bwMode="auto">
          <a:xfrm>
            <a:off x="-180528" y="3212976"/>
            <a:ext cx="5256583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Всегда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подчеркивайте все хорошее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успешное.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оказывайте давление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подростка,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предъявляйте чрезмерные требования в учебе.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Демонстрируйте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ребенку настоящую любовь к нему, а не только слова, чтобы он ощущал, что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действительно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любят.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9160" y="3645024"/>
            <a:ext cx="4199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Оставайтесь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собой, чтобы ребенок воспринимал вас как искреннего, честного человека, которому можно доверять.</a:t>
            </a:r>
          </a:p>
        </p:txBody>
      </p:sp>
    </p:spTree>
    <p:extLst>
      <p:ext uri="{BB962C8B-B14F-4D97-AF65-F5344CB8AC3E}">
        <p14:creationId xmlns:p14="http://schemas.microsoft.com/office/powerpoint/2010/main" val="22925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БЩЕШКОЛЬНЫЕ РОД. СОБРАНИЯ\интернет карти\alles-wichtige-zum-kindergeld-2016-haben-wir-zusammengefasst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r="9911"/>
          <a:stretch/>
        </p:blipFill>
        <p:spPr bwMode="auto">
          <a:xfrm>
            <a:off x="4067944" y="3284116"/>
            <a:ext cx="5328591" cy="3718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Проявляйте искреннюю  заинтересованность в делах ребенка, имейте дело с человеком, а не с «проблемой», разговаривайте  на равных.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Пытайтесь увидеть кризисную ситуацию глазами своего ребенка, занимайте его сторону, а не сторону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других людей,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причинить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ему боль, или в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которых он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поступить так 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643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04664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02241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ebdings" panose="05030102010509060703" pitchFamily="18" charset="2"/>
              <a:buChar char="~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ребенку возможность найти свои собственные ответы, даже тогда, когда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считаете, что знаете выход из кризисной ситуации.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Проверяйте и контролируйте  соц.сети вашего ребенка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Когда вы не знаете, что сказать, не говорите ничего, но будьте рядом!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G:\ОБЩЕШКОЛЬНЫЕ РОД. СОБРАНИЯ\интернет карти\Family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15" y="3610565"/>
            <a:ext cx="4572000" cy="304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4170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pic>
        <p:nvPicPr>
          <p:cNvPr id="5" name="Picture 2" descr="G:\ОБЩЕШКОЛЬНЫЕ РОД. СОБРАНИЯ\интернет карти\мсим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06612"/>
            <a:ext cx="4698642" cy="3152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37696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728" y="1133043"/>
            <a:ext cx="83539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Будьте всегда доступны для ваших детей, не отмахивайтесь от любой ерунды, которой им захочется с вами поделиться. Если они будут делиться ерундой, то придут и рассказать важное.    Не теряйте из виду детей, которые не живут с вами, будьте для них на расстоянии протянутой руки. И пусть всё, связанное с темой этого собрания, никогда не станет для вас и для них актуально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228600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БЕРЕГИТЕ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СВОИХ ДЕТЕЙ!</a:t>
            </a:r>
            <a:endParaRPr lang="ru-RU" sz="2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66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63284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400" b="1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Мы, взрослые,  должны обеспечить безопасность наших </a:t>
            </a:r>
            <a:r>
              <a:rPr lang="ru-RU" sz="2400" b="1" dirty="0" smtClean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Василий\Desktop\SDC153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688632" cy="4572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2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6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coDi" panose="04000405000000000000" pitchFamily="82" charset="0"/>
              </a:rPr>
              <a:t>Задача семьи и школы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556792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ребенка ответственно относиться к себе и окружающим людям, уметь предвидеть и распознавать опасности, соблюдать несложные правила личной безопасности, выработать модели поведения в экстремальных ситуациях.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rincipal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400367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Профилактика детского травматизма</a:t>
            </a:r>
            <a:endParaRPr lang="ru-RU" altLang="ru-RU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628800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b="1" dirty="0"/>
              <a:t>Задача родителей и учителей – научить ребенка мерам предосторожности, которые помогут им не оказаться в рискованной ситуации. </a:t>
            </a:r>
          </a:p>
          <a:p>
            <a:pPr algn="just">
              <a:buFont typeface="Arial" pitchFamily="34" charset="0"/>
              <a:buNone/>
            </a:pPr>
            <a:r>
              <a:rPr lang="ru-RU" b="1" dirty="0"/>
              <a:t>Детям необходимо освоить несколько элементарных правил, которые обезопасят их, когда они одни на улице или в квартире. </a:t>
            </a:r>
          </a:p>
          <a:p>
            <a:pPr algn="just">
              <a:buFont typeface="Arial" pitchFamily="34" charset="0"/>
              <a:buNone/>
            </a:pPr>
            <a:r>
              <a:rPr lang="ru-RU" b="1" dirty="0"/>
              <a:t>Уважаемые родители, постоянно напоминайте детям об этих правилах, не запугивая, но и не преуменьшая опасности.</a:t>
            </a:r>
          </a:p>
          <a:p>
            <a:pPr algn="just">
              <a:buFont typeface="Arial" pitchFamily="34" charset="0"/>
              <a:buNone/>
            </a:pPr>
            <a:r>
              <a:rPr lang="ru-RU" b="1" dirty="0"/>
              <a:t>Главное – дать детям представление о безопасном поведении. </a:t>
            </a:r>
          </a:p>
          <a:p>
            <a:pPr algn="just">
              <a:buFont typeface="Arial" pitchFamily="34" charset="0"/>
              <a:buNone/>
            </a:pPr>
            <a:r>
              <a:rPr lang="ru-RU" b="1" dirty="0"/>
              <a:t>Помнить о своей ответственности: родители каждую минуту должны знать, где находится их </a:t>
            </a:r>
            <a:r>
              <a:rPr lang="ru-RU" b="1" dirty="0" smtClean="0"/>
              <a:t>ребенок.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93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>
                <a:solidFill>
                  <a:srgbClr val="61F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coDi" panose="04000405000000000000" pitchFamily="82" charset="0"/>
              </a:rPr>
              <a:t>Опасности в интернете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В интернете ребенок может подвергаться информационному насилию.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Его основные механизмы: психологическое подавление и   манипулирование сознанием. Это одна из самых серьезных угроз в     информационной среде.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Она чревата получением психологической травмы и даже нанесением ущерба психологическому здоровью.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>
            <a:fillRect/>
          </a:stretch>
        </p:blipFill>
        <p:spPr>
          <a:xfrm>
            <a:off x="34354" y="1600200"/>
            <a:ext cx="9129048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81710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ОПАСНЫЕ ГРУППЫ!!!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583971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ko-KR" dirty="0"/>
              <a:t>– </a:t>
            </a: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«Киты плывут вверх»,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«Разбуди меня в 4:20»,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«f57», 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«f58», 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ko-KR" sz="4000" dirty="0" smtClean="0">
                <a:latin typeface="Times New Roman" pitchFamily="18" charset="0"/>
                <a:cs typeface="Times New Roman" pitchFamily="18" charset="0"/>
              </a:rPr>
              <a:t>Тихий</a:t>
            </a:r>
            <a:r>
              <a:rPr lang="en-US" altLang="ko-K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4000" dirty="0" smtClean="0"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«Рина»,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ko-KR" sz="4000" dirty="0" err="1" smtClean="0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en-US" altLang="ko-KR" sz="4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ko-KR" sz="4000" dirty="0" smtClean="0">
                <a:latin typeface="Times New Roman" pitchFamily="18" charset="0"/>
                <a:cs typeface="Times New Roman" pitchFamily="18" charset="0"/>
              </a:rPr>
              <a:t>пока</a:t>
            </a: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«50 дней до моего…»… 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/>
          <a:stretch/>
        </p:blipFill>
        <p:spPr>
          <a:xfrm>
            <a:off x="5148064" y="2708920"/>
            <a:ext cx="3900798" cy="27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ОБЩЕШКОЛЬНЫЕ РОД. СОБРАНИЯ\интернет карти\vibor-kompyutera-dlya-reb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08232"/>
            <a:ext cx="7901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МОТИВЫ СУИЦИДАЛЬНОГО ПОВЕДЕНИЯ ДЕТЕЙ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79928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Переживание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обиды, одиночества, отчужденности и непонимания.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Действительная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или мнимая утрата любви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Переживания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связанные со смертью, разводом или уходом родителей из семьи.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вины, стыда,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оскорбленного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самолюбия.</a:t>
            </a:r>
          </a:p>
          <a:p>
            <a:pPr lv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Боязнь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позора, насмешек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унижения.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 Страх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наказания.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ОБЩЕШКОЛЬНЫЕ РОД. СОБРАНИЯ\интернет карти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74" y="3717032"/>
            <a:ext cx="5474022" cy="30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МОТИВЫ СУИЦИДАЛЬНОГО ПОВЕДЕНИЯ 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01034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Любовные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неудачи, беременность.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мести, злобы, протеста.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привлечь к себе внимание.</a:t>
            </a:r>
          </a:p>
          <a:p>
            <a:pPr lvl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безнадежности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Желание наказать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обидчика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 Депрессивные 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состояния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2529</TotalTime>
  <Words>547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Презентация PowerPoint</vt:lpstr>
      <vt:lpstr>Презентация PowerPoint</vt:lpstr>
      <vt:lpstr>Задача семьи и школы</vt:lpstr>
      <vt:lpstr>Профилактика детского травматизма</vt:lpstr>
      <vt:lpstr>. Опасности в интернете</vt:lpstr>
      <vt:lpstr>ПЕЧАЛЬНАЯ 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детей – забота взрослых»</dc:title>
  <dc:creator>Соц. педагог</dc:creator>
  <cp:lastModifiedBy>Пользователь Windows</cp:lastModifiedBy>
  <cp:revision>129</cp:revision>
  <dcterms:modified xsi:type="dcterms:W3CDTF">2018-05-21T16:07:12Z</dcterms:modified>
</cp:coreProperties>
</file>